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Roboto"/>
      <p:regular r:id="rId82"/>
      <p:bold r:id="rId83"/>
      <p:italic r:id="rId84"/>
      <p:boldItalic r:id="rId85"/>
    </p:embeddedFont>
    <p:embeddedFont>
      <p:font typeface="Permanent Marker"/>
      <p:regular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Merriweather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7.xml"/><Relationship Id="rId86" Type="http://schemas.openxmlformats.org/officeDocument/2006/relationships/font" Target="fonts/PermanentMarker-regular.fntdata"/><Relationship Id="rId41" Type="http://schemas.openxmlformats.org/officeDocument/2006/relationships/slide" Target="slides/slide36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9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8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-italic.fntdata"/><Relationship Id="rId80" Type="http://schemas.openxmlformats.org/officeDocument/2006/relationships/slide" Target="slides/slide75.xml"/><Relationship Id="rId82" Type="http://schemas.openxmlformats.org/officeDocument/2006/relationships/font" Target="fonts/Roboto-regular.fntdata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Merriweather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Merriweather-regular.fntdata"/><Relationship Id="rId90" Type="http://schemas.openxmlformats.org/officeDocument/2006/relationships/font" Target="fonts/HelveticaNeue-boldItalic.fntdata"/><Relationship Id="rId93" Type="http://schemas.openxmlformats.org/officeDocument/2006/relationships/font" Target="fonts/Merriweather-italic.fntdata"/><Relationship Id="rId92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x.wordpress.org/Version_3.4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t_Mullenweg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d02646c33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d02646c33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d02646c3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d02646c3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16,960 as of 7/13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d02646c33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d02646c33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d02646c33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d02646c33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02646c33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02646c33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02646c33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02646c33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64b2b6d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64b2b6d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 your blog is at 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http://example.com/</a:t>
            </a: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and a visitor clicks on a link to a category page such as </a:t>
            </a:r>
            <a:r>
              <a:rPr lang="en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http://example.com/category/bacon/</a:t>
            </a:r>
            <a:r>
              <a:rPr lang="en" sz="1000">
                <a:solidFill>
                  <a:srgbClr val="55555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WordPress looks for a template file in the current theme’s directory that matches the category’s ID to generate the correct page.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64b2b6d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64b2b6d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64b2b6d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64b2b6d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8763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Looks for a template file in the current theme’s directory that matches the category’s slug. If the category slug is “bacon,” then WordPress looks for a template file named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category-bacon.php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4b2b6d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4b2b6d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category-bacon.php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missing and the category’s ID is 4, WordPress looks for a template file named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category-4.php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lnSpc>
                <a:spcPct val="160000"/>
              </a:lnSpc>
              <a:spcBef>
                <a:spcPts val="1700"/>
              </a:spcBef>
              <a:spcAft>
                <a:spcPts val="170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d02646c3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d02646c3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64b2b6d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64b2b6d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8763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category-4.php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missing, WordPress will look for a generic category template file,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64b2b6d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64b2b6d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category.php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does not exist, WordPress will look for a generic archive template,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archive.php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4b2b6d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64b2b6d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000"/>
              <a:buFont typeface="Helvetica Neue"/>
              <a:buAutoNum type="arabicPeriod"/>
            </a:pP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archive.php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missing, WordPress will fall back to the main theme template file, </a:t>
            </a:r>
            <a:r>
              <a:rPr lang="en" sz="1150">
                <a:latin typeface="Verdana"/>
                <a:ea typeface="Verdana"/>
                <a:cs typeface="Verdana"/>
                <a:sym typeface="Verdana"/>
              </a:rPr>
              <a:t>index.php</a:t>
            </a:r>
            <a:r>
              <a:rPr lang="en" sz="100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>
              <a:lnSpc>
                <a:spcPct val="16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d02646c33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d02646c33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d02646c33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d02646c33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02646c33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02646c33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02646c33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02646c33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d02646c33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d02646c33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d02646c33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d02646c33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d02646c33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d02646c33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d02646c3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d02646c3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64b2b6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a64b2b6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“Proudly powered by WordPress”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64b2b6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64b2b6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64b2b6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64b2b6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64b2b6d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a64b2b6d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64b2b6d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a64b2b6d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64b2b6d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64b2b6d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64b2b6dd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64b2b6d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64b2b6d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64b2b6d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64b2b6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64b2b6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64b2b6d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64b2b6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d02646c33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d02646c33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64b2b6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a64b2b6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64b2b6d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a64b2b6d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a64b2b6d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a64b2b6d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64b2b6d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a64b2b6d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d02646c33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d02646c33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64b2b6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64b2b6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color of the title.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64b2b6d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64b2b6d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Customizer Additional CSS works fine for this change, but lets create a child theme instead.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64b2b6d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64b2b6d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Customizer Additional CSS works fine for this change, but lets create a child theme instead.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d02646c33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d02646c33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d02646c33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d02646c33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02646c3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02646c3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64b2b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64b2b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d02646c33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d02646c33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d02646c33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d02646c33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d02646c33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d02646c33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a64b2b6d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a64b2b6d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Note that the previous method was to import the parent theme stylesheet using @import: this is no longer best practice, as it increases the amount of time it takes style sheets to load.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64b2b6d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a64b2b6d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02646c33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02646c33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a64b2b6d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a64b2b6d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d02646c33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d02646c33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d02646c33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d02646c33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</a:rPr>
              <a:t>The Theme Customization API, added in </a:t>
            </a:r>
            <a:r>
              <a:rPr lang="en" sz="1000" u="sng">
                <a:solidFill>
                  <a:srgbClr val="4CA6CF"/>
                </a:solidFill>
                <a:highlight>
                  <a:srgbClr val="FFFFFF"/>
                </a:highlight>
                <a:hlinkClick r:id="rId2"/>
              </a:rPr>
              <a:t>WordPress 3.4</a:t>
            </a:r>
            <a:r>
              <a:rPr lang="en" sz="1000">
                <a:highlight>
                  <a:srgbClr val="FFFFFF"/>
                </a:highlight>
              </a:rPr>
              <a:t>, allows developers to customize and add controls to the "Appearance" → "Customize" admin screen. The Theme Customization screen (i.e. "Theme Customizer") allows site admins to tweak a theme's settings, color scheme or widgets, and see a preview of those changes in real time.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d02646c3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d02646c3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Fork of b2/cafelog</a:t>
            </a:r>
            <a:endParaRPr sz="135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B2/cafelog was developed in early 2001 by Michel Valdrighi</a:t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B2/cafelog version 0.6 was released in 2001. After that, Michel Valdrighi continued his development work. Throughout 2002, he worked on created b2/cafelog version 1.0. And then, suddenly, in December of that year, he vanished.</a:t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A5194"/>
                </a:solidFill>
                <a:hlinkClick r:id="rId2"/>
              </a:rPr>
              <a:t>Matt Mullenweg</a:t>
            </a:r>
            <a:r>
              <a:rPr lang="en" sz="1200"/>
              <a:t>, a b2/cafelog user, was one of those troubled by the lack of support.</a:t>
            </a:r>
            <a:endParaRPr sz="12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 in January 2003, Mullenweg came up with the idea to create a new platform by integrating the "cool stuff" in b2/cafelog and adding more features.</a:t>
            </a:r>
            <a:endParaRPr sz="120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Became the official branch of b2/cafelog due to personal issue with its creator</a:t>
            </a:r>
            <a:endParaRPr sz="135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d02646c33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d02646c33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d02646c33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d02646c33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the File Structure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64b2b6d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64b2b6d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a64b2b6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a64b2b6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`functions.php` file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d02646c33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d02646c33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d02646c33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d02646c33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a64b2b6d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a64b2b6d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a64b2b6d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a64b2b6d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64b2b6d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a64b2b6d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64b2b6d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64b2b6d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02646c3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02646c3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64b2b6d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64b2b6d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a64b2b6d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a64b2b6d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a64b2b6d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a64b2b6d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64b2b6d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a64b2b6d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a64b2b6dd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a64b2b6dd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a64b2b6dd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a64b2b6dd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a64b2b6d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a64b2b6d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d02646c3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d02646c3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d02646c3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d02646c3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jpg"/><Relationship Id="rId10" Type="http://schemas.openxmlformats.org/officeDocument/2006/relationships/image" Target="../media/image14.png"/><Relationship Id="rId13" Type="http://schemas.openxmlformats.org/officeDocument/2006/relationships/image" Target="../media/image10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png"/><Relationship Id="rId4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hyperlink" Target="https://my.studiopress.com/themes/genesis/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developer.wordpress.org/themes/basics/template-hierarchy/" TargetMode="External"/><Relationship Id="rId4" Type="http://schemas.openxmlformats.org/officeDocument/2006/relationships/hyperlink" Target="https://developer.wordpress.org/themes/basics/" TargetMode="External"/><Relationship Id="rId9" Type="http://schemas.openxmlformats.org/officeDocument/2006/relationships/hyperlink" Target="https://www.elegantthemes.com/gallery/divi/" TargetMode="External"/><Relationship Id="rId5" Type="http://schemas.openxmlformats.org/officeDocument/2006/relationships/hyperlink" Target="https://codex.wordpress.org/Theme_Development" TargetMode="External"/><Relationship Id="rId6" Type="http://schemas.openxmlformats.org/officeDocument/2006/relationships/hyperlink" Target="https://codex.wordpress.org/Using_Themes" TargetMode="External"/><Relationship Id="rId7" Type="http://schemas.openxmlformats.org/officeDocument/2006/relationships/hyperlink" Target="https://codex.wordpress.org/Child_Themes" TargetMode="External"/><Relationship Id="rId8" Type="http://schemas.openxmlformats.org/officeDocument/2006/relationships/hyperlink" Target="http://underscores.m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3.jpg"/><Relationship Id="rId6" Type="http://schemas.openxmlformats.org/officeDocument/2006/relationships/image" Target="../media/image21.jp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Theming</a:t>
            </a:r>
            <a:br>
              <a:rPr lang="en"/>
            </a:br>
            <a:r>
              <a:rPr lang="en" sz="2400"/>
              <a:t>Going Beyond the Dashboard</a:t>
            </a:r>
            <a:endParaRPr sz="24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5717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Retterer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@bretterer</a:t>
            </a:r>
            <a:endParaRPr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7790475" y="4566825"/>
            <a:ext cx="13536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KCDC 2018</a:t>
            </a:r>
            <a:br>
              <a:rPr lang="en"/>
            </a:br>
            <a:r>
              <a:rPr lang="en" sz="1200"/>
              <a:t>7/13/2018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About WordPress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What is a Theme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Child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Developing a Child Theme</a:t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WordPress Theming:</a:t>
            </a:r>
            <a:r>
              <a:rPr lang="en" sz="3600"/>
              <a:t> </a:t>
            </a:r>
            <a:r>
              <a:rPr lang="en" sz="1400"/>
              <a:t>Going Beyond the Dashboard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825" y="134642"/>
            <a:ext cx="6906350" cy="413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50" y="179050"/>
            <a:ext cx="6459101" cy="408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5" cy="394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9478600" y="254955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50" y="143525"/>
            <a:ext cx="7884899" cy="401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63488" l="0" r="0" t="0"/>
          <a:stretch/>
        </p:blipFill>
        <p:spPr>
          <a:xfrm>
            <a:off x="548700" y="99100"/>
            <a:ext cx="8042527" cy="15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65027" l="0" r="80174" t="0"/>
          <a:stretch/>
        </p:blipFill>
        <p:spPr>
          <a:xfrm>
            <a:off x="1258850" y="90975"/>
            <a:ext cx="4463252" cy="413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 amt="57000"/>
          </a:blip>
          <a:srcRect b="64554" l="19825" r="70565" t="0"/>
          <a:stretch/>
        </p:blipFill>
        <p:spPr>
          <a:xfrm>
            <a:off x="5722100" y="90975"/>
            <a:ext cx="2163052" cy="41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89636" l="19825" r="70565" t="5209"/>
          <a:stretch/>
        </p:blipFill>
        <p:spPr>
          <a:xfrm>
            <a:off x="5722100" y="707125"/>
            <a:ext cx="2163052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 amt="50000"/>
          </a:blip>
          <a:srcRect b="65412" l="20338" r="47320" t="0"/>
          <a:stretch/>
        </p:blipFill>
        <p:spPr>
          <a:xfrm>
            <a:off x="853438" y="99100"/>
            <a:ext cx="7437123" cy="41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89586" l="20338" r="57747" t="5233"/>
          <a:stretch/>
        </p:blipFill>
        <p:spPr>
          <a:xfrm>
            <a:off x="853450" y="731525"/>
            <a:ext cx="5039350" cy="6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 amt="50000"/>
          </a:blip>
          <a:srcRect b="65412" l="20338" r="47320" t="0"/>
          <a:stretch/>
        </p:blipFill>
        <p:spPr>
          <a:xfrm>
            <a:off x="853438" y="99100"/>
            <a:ext cx="7437123" cy="41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89586" l="20338" r="69201" t="5233"/>
          <a:stretch/>
        </p:blipFill>
        <p:spPr>
          <a:xfrm>
            <a:off x="853450" y="731525"/>
            <a:ext cx="2405402" cy="6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89586" l="43100" r="46897" t="5233"/>
          <a:stretch/>
        </p:blipFill>
        <p:spPr>
          <a:xfrm>
            <a:off x="6087874" y="731525"/>
            <a:ext cx="2300227" cy="6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225" y="152400"/>
            <a:ext cx="4058350" cy="4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5098867" y="-53300"/>
            <a:ext cx="32781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Helvetica Neue"/>
                <a:ea typeface="Helvetica Neue"/>
                <a:cs typeface="Helvetica Neue"/>
                <a:sym typeface="Helvetica Neue"/>
              </a:rPr>
              <a:t>Who is Brian?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12775" y="826150"/>
            <a:ext cx="4175100" cy="3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 Developer for 14+ years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User / Developer Since 2004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Organizer of Dayton WordPress Meetup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Organizer of Dayton WordCamp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 to WordPress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Community Supporter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Advocate @ Okta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2"/>
          <p:cNvGrpSpPr/>
          <p:nvPr/>
        </p:nvGrpSpPr>
        <p:grpSpPr>
          <a:xfrm>
            <a:off x="1048196" y="390139"/>
            <a:ext cx="7047605" cy="3535553"/>
            <a:chOff x="4936738" y="99100"/>
            <a:chExt cx="3656535" cy="1502126"/>
          </a:xfrm>
        </p:grpSpPr>
        <p:pic>
          <p:nvPicPr>
            <p:cNvPr id="239" name="Google Shape;239;p32"/>
            <p:cNvPicPr preferRelativeResize="0"/>
            <p:nvPr/>
          </p:nvPicPr>
          <p:blipFill rotWithShape="1">
            <a:blip r:embed="rId3">
              <a:alphaModFix amt="50000"/>
            </a:blip>
            <a:srcRect b="64450" l="65210" r="0" t="0"/>
            <a:stretch/>
          </p:blipFill>
          <p:spPr>
            <a:xfrm>
              <a:off x="5795275" y="99100"/>
              <a:ext cx="2797998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2"/>
            <p:cNvPicPr preferRelativeResize="0"/>
            <p:nvPr/>
          </p:nvPicPr>
          <p:blipFill rotWithShape="1">
            <a:blip r:embed="rId3">
              <a:alphaModFix amt="50000"/>
            </a:blip>
            <a:srcRect b="64450" l="43986" r="45616" t="0"/>
            <a:stretch/>
          </p:blipFill>
          <p:spPr>
            <a:xfrm>
              <a:off x="4959101" y="99100"/>
              <a:ext cx="836173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2"/>
            <p:cNvPicPr preferRelativeResize="0"/>
            <p:nvPr/>
          </p:nvPicPr>
          <p:blipFill rotWithShape="1">
            <a:blip r:embed="rId3">
              <a:alphaModFix amt="50000"/>
            </a:blip>
            <a:srcRect b="69838" l="32416" r="56972" t="20736"/>
            <a:stretch/>
          </p:blipFill>
          <p:spPr>
            <a:xfrm>
              <a:off x="4950978" y="975350"/>
              <a:ext cx="853427" cy="398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2"/>
            <p:cNvPicPr preferRelativeResize="0"/>
            <p:nvPr/>
          </p:nvPicPr>
          <p:blipFill rotWithShape="1">
            <a:blip r:embed="rId3">
              <a:alphaModFix amt="50000"/>
            </a:blip>
            <a:srcRect b="84649" l="20424" r="68964" t="10349"/>
            <a:stretch/>
          </p:blipFill>
          <p:spPr>
            <a:xfrm>
              <a:off x="4936738" y="536450"/>
              <a:ext cx="853427" cy="211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89649" l="65210" r="24178" t="5348"/>
          <a:stretch/>
        </p:blipFill>
        <p:spPr>
          <a:xfrm>
            <a:off x="2702950" y="922125"/>
            <a:ext cx="1644902" cy="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3"/>
          <p:cNvGrpSpPr/>
          <p:nvPr/>
        </p:nvGrpSpPr>
        <p:grpSpPr>
          <a:xfrm>
            <a:off x="1048196" y="390139"/>
            <a:ext cx="7047605" cy="3535553"/>
            <a:chOff x="4936738" y="99100"/>
            <a:chExt cx="3656535" cy="1502126"/>
          </a:xfrm>
        </p:grpSpPr>
        <p:pic>
          <p:nvPicPr>
            <p:cNvPr id="252" name="Google Shape;252;p33"/>
            <p:cNvPicPr preferRelativeResize="0"/>
            <p:nvPr/>
          </p:nvPicPr>
          <p:blipFill rotWithShape="1">
            <a:blip r:embed="rId3">
              <a:alphaModFix amt="50000"/>
            </a:blip>
            <a:srcRect b="64450" l="65210" r="0" t="0"/>
            <a:stretch/>
          </p:blipFill>
          <p:spPr>
            <a:xfrm>
              <a:off x="5795275" y="99100"/>
              <a:ext cx="2797998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3"/>
            <p:cNvPicPr preferRelativeResize="0"/>
            <p:nvPr/>
          </p:nvPicPr>
          <p:blipFill rotWithShape="1">
            <a:blip r:embed="rId3">
              <a:alphaModFix amt="50000"/>
            </a:blip>
            <a:srcRect b="64450" l="43986" r="45616" t="0"/>
            <a:stretch/>
          </p:blipFill>
          <p:spPr>
            <a:xfrm>
              <a:off x="4959101" y="99100"/>
              <a:ext cx="836173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3"/>
            <p:cNvPicPr preferRelativeResize="0"/>
            <p:nvPr/>
          </p:nvPicPr>
          <p:blipFill rotWithShape="1">
            <a:blip r:embed="rId3">
              <a:alphaModFix amt="50000"/>
            </a:blip>
            <a:srcRect b="69838" l="32416" r="56972" t="20736"/>
            <a:stretch/>
          </p:blipFill>
          <p:spPr>
            <a:xfrm>
              <a:off x="4950978" y="975350"/>
              <a:ext cx="853427" cy="398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3"/>
            <p:cNvPicPr preferRelativeResize="0"/>
            <p:nvPr/>
          </p:nvPicPr>
          <p:blipFill rotWithShape="1">
            <a:blip r:embed="rId3">
              <a:alphaModFix amt="50000"/>
            </a:blip>
            <a:srcRect b="84649" l="20424" r="68964" t="10349"/>
            <a:stretch/>
          </p:blipFill>
          <p:spPr>
            <a:xfrm>
              <a:off x="4936738" y="536450"/>
              <a:ext cx="853427" cy="211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63795" l="77609" r="15573" t="0"/>
          <a:stretch/>
        </p:blipFill>
        <p:spPr>
          <a:xfrm>
            <a:off x="4624825" y="390150"/>
            <a:ext cx="1056650" cy="36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4"/>
          <p:cNvGrpSpPr/>
          <p:nvPr/>
        </p:nvGrpSpPr>
        <p:grpSpPr>
          <a:xfrm>
            <a:off x="1048196" y="390139"/>
            <a:ext cx="7047605" cy="3535553"/>
            <a:chOff x="4936738" y="99100"/>
            <a:chExt cx="3656535" cy="1502126"/>
          </a:xfrm>
        </p:grpSpPr>
        <p:pic>
          <p:nvPicPr>
            <p:cNvPr id="265" name="Google Shape;265;p34"/>
            <p:cNvPicPr preferRelativeResize="0"/>
            <p:nvPr/>
          </p:nvPicPr>
          <p:blipFill rotWithShape="1">
            <a:blip r:embed="rId3">
              <a:alphaModFix amt="50000"/>
            </a:blip>
            <a:srcRect b="64450" l="65210" r="0" t="0"/>
            <a:stretch/>
          </p:blipFill>
          <p:spPr>
            <a:xfrm>
              <a:off x="5795275" y="99100"/>
              <a:ext cx="2797998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4"/>
            <p:cNvPicPr preferRelativeResize="0"/>
            <p:nvPr/>
          </p:nvPicPr>
          <p:blipFill rotWithShape="1">
            <a:blip r:embed="rId3">
              <a:alphaModFix amt="50000"/>
            </a:blip>
            <a:srcRect b="64450" l="43986" r="45616" t="0"/>
            <a:stretch/>
          </p:blipFill>
          <p:spPr>
            <a:xfrm>
              <a:off x="4959101" y="99100"/>
              <a:ext cx="836173" cy="1502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4"/>
            <p:cNvPicPr preferRelativeResize="0"/>
            <p:nvPr/>
          </p:nvPicPr>
          <p:blipFill rotWithShape="1">
            <a:blip r:embed="rId3">
              <a:alphaModFix amt="50000"/>
            </a:blip>
            <a:srcRect b="69838" l="32416" r="56972" t="20736"/>
            <a:stretch/>
          </p:blipFill>
          <p:spPr>
            <a:xfrm>
              <a:off x="4950978" y="975350"/>
              <a:ext cx="853427" cy="398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4"/>
            <p:cNvPicPr preferRelativeResize="0"/>
            <p:nvPr/>
          </p:nvPicPr>
          <p:blipFill rotWithShape="1">
            <a:blip r:embed="rId3">
              <a:alphaModFix amt="50000"/>
            </a:blip>
            <a:srcRect b="84649" l="20424" r="68964" t="10349"/>
            <a:stretch/>
          </p:blipFill>
          <p:spPr>
            <a:xfrm>
              <a:off x="4936738" y="536450"/>
              <a:ext cx="853427" cy="211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63795" l="92554" r="-2" t="0"/>
          <a:stretch/>
        </p:blipFill>
        <p:spPr>
          <a:xfrm>
            <a:off x="6941301" y="390150"/>
            <a:ext cx="1154499" cy="36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50725" y="99100"/>
            <a:ext cx="8042542" cy="4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37305" l="0" r="0" t="36530"/>
          <a:stretch/>
        </p:blipFill>
        <p:spPr>
          <a:xfrm>
            <a:off x="550725" y="1642825"/>
            <a:ext cx="8042552" cy="11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b="39771" l="0" r="70243" t="36531"/>
          <a:stretch/>
        </p:blipFill>
        <p:spPr>
          <a:xfrm>
            <a:off x="1014113" y="670050"/>
            <a:ext cx="7115776" cy="29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38429" l="20324" r="47430" t="37872"/>
          <a:stretch/>
        </p:blipFill>
        <p:spPr>
          <a:xfrm>
            <a:off x="258300" y="504725"/>
            <a:ext cx="8513751" cy="328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b="38429" l="43713" r="24862" t="37872"/>
          <a:stretch/>
        </p:blipFill>
        <p:spPr>
          <a:xfrm>
            <a:off x="423612" y="494375"/>
            <a:ext cx="8296776" cy="328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 rotWithShape="1">
          <a:blip r:embed="rId3">
            <a:alphaModFix/>
          </a:blip>
          <a:srcRect b="38429" l="66232" r="387" t="38832"/>
          <a:stretch/>
        </p:blipFill>
        <p:spPr>
          <a:xfrm>
            <a:off x="258300" y="637750"/>
            <a:ext cx="8813373" cy="315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 rotWithShape="1">
          <a:blip r:embed="rId3">
            <a:alphaModFix/>
          </a:blip>
          <a:srcRect b="75963" l="94370" r="894" t="964"/>
          <a:stretch/>
        </p:blipFill>
        <p:spPr>
          <a:xfrm>
            <a:off x="7604500" y="673913"/>
            <a:ext cx="1322527" cy="30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75814" l="92060" r="5434" t="1702"/>
          <a:stretch/>
        </p:blipFill>
        <p:spPr>
          <a:xfrm>
            <a:off x="7077550" y="805900"/>
            <a:ext cx="661274" cy="29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b="42943" l="43554" r="47335" t="54300"/>
          <a:stretch/>
        </p:blipFill>
        <p:spPr>
          <a:xfrm>
            <a:off x="258300" y="2769025"/>
            <a:ext cx="2405402" cy="3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7139550" y="541146"/>
            <a:ext cx="258300" cy="29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About WordPress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What is a Child Theme</a:t>
            </a:r>
            <a:endParaRPr sz="2400">
              <a:solidFill>
                <a:schemeClr val="lt2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Developing a Child Theme</a:t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315" name="Google Shape;315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WordPress Theming:</a:t>
            </a:r>
            <a:r>
              <a:rPr lang="en" sz="3600"/>
              <a:t> </a:t>
            </a:r>
            <a:r>
              <a:rPr lang="en" sz="1400"/>
              <a:t>Going Beyond the Dashboard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-6" y="1845150"/>
            <a:ext cx="9144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When Should I Use A Child Theme?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About WordPress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a Theme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a Child Theme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Developing a Child Theme</a:t>
            </a:r>
            <a:endParaRPr sz="2400"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Topics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26" y="359825"/>
            <a:ext cx="6309549" cy="357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00" y="211525"/>
            <a:ext cx="6770599" cy="387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2" name="Google Shape;342;p4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626" y="235350"/>
            <a:ext cx="7502749" cy="37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800" y="328800"/>
            <a:ext cx="6518399" cy="37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900" y="161125"/>
            <a:ext cx="4966201" cy="39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750" y="138125"/>
            <a:ext cx="6102523" cy="40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1152150"/>
            <a:ext cx="55816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7" name="Google Shape;377;p4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26" y="359825"/>
            <a:ext cx="6309549" cy="357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4" name="Google Shape;384;p5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5" name="Google Shape;385;p50"/>
          <p:cNvSpPr txBox="1"/>
          <p:nvPr/>
        </p:nvSpPr>
        <p:spPr>
          <a:xfrm>
            <a:off x="0" y="1845150"/>
            <a:ext cx="9144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When Should I Avoid A Child Theme?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1" name="Google Shape;391;p5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2" name="Google Shape;392;p51"/>
          <p:cNvSpPr txBox="1"/>
          <p:nvPr/>
        </p:nvSpPr>
        <p:spPr>
          <a:xfrm>
            <a:off x="0" y="1845150"/>
            <a:ext cx="9144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7B7B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When Should I Avoid A Child Theme?</a:t>
            </a:r>
            <a:endParaRPr sz="3600">
              <a:solidFill>
                <a:srgbClr val="B7B7B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93" name="Google Shape;393;p51"/>
          <p:cNvSpPr txBox="1"/>
          <p:nvPr/>
        </p:nvSpPr>
        <p:spPr>
          <a:xfrm rot="-1705042">
            <a:off x="2275872" y="1446681"/>
            <a:ext cx="4681955" cy="546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NEVER!</a:t>
            </a:r>
            <a:endParaRPr sz="96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About WordPress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Child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Developing a Child Theme</a:t>
            </a:r>
            <a:endParaRPr sz="2400">
              <a:solidFill>
                <a:srgbClr val="EFEFEF"/>
              </a:solidFill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WordPress Theming:</a:t>
            </a:r>
            <a:r>
              <a:rPr lang="en" sz="3600"/>
              <a:t> </a:t>
            </a:r>
            <a:r>
              <a:rPr lang="en" sz="1400"/>
              <a:t>Going Beyond the Dashboard</a:t>
            </a:r>
            <a:endParaRPr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About WordPress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Char char="●"/>
            </a:pPr>
            <a:r>
              <a:rPr lang="en" sz="2400">
                <a:solidFill>
                  <a:srgbClr val="EFEFEF"/>
                </a:solidFill>
              </a:rPr>
              <a:t>What is a Child Theme</a:t>
            </a:r>
            <a:endParaRPr sz="2400">
              <a:solidFill>
                <a:srgbClr val="EFEFE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sz="2400">
                <a:solidFill>
                  <a:schemeClr val="lt2"/>
                </a:solidFill>
              </a:rPr>
              <a:t>Developing a Child Theme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399" name="Google Shape;399;p5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WordPress Theming:</a:t>
            </a:r>
            <a:r>
              <a:rPr lang="en" sz="3600"/>
              <a:t> </a:t>
            </a:r>
            <a:r>
              <a:rPr lang="en" sz="1400"/>
              <a:t>Going Beyond the Dashboard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06" name="Google Shape;406;p53"/>
          <p:cNvSpPr txBox="1"/>
          <p:nvPr/>
        </p:nvSpPr>
        <p:spPr>
          <a:xfrm>
            <a:off x="0" y="1381875"/>
            <a:ext cx="91440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Starter Boilerplate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v</a:t>
            </a: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s 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Custom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2" name="Google Shape;412;p5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3" name="Google Shape;413;p54"/>
          <p:cNvSpPr txBox="1"/>
          <p:nvPr/>
        </p:nvSpPr>
        <p:spPr>
          <a:xfrm>
            <a:off x="0" y="227700"/>
            <a:ext cx="9144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Starter Boilerplate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5" y="1182175"/>
            <a:ext cx="2146325" cy="1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55" y="1182175"/>
            <a:ext cx="3438420" cy="1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763" y="3118525"/>
            <a:ext cx="1016100" cy="10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0" y="227700"/>
            <a:ext cx="9144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Custom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3">
            <a:alphaModFix/>
          </a:blip>
          <a:srcRect b="63829" l="0" r="0" t="0"/>
          <a:stretch/>
        </p:blipFill>
        <p:spPr>
          <a:xfrm>
            <a:off x="1941575" y="1090500"/>
            <a:ext cx="5260851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575" y="1090500"/>
            <a:ext cx="5260851" cy="29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7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152400" y="152400"/>
            <a:ext cx="8839199" cy="397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5" name="Google Shape;445;p5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2019750" y="1528075"/>
            <a:ext cx="5104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DISCLAIMER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2" name="Google Shape;452;p5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0" y="152400"/>
            <a:ext cx="6333999" cy="4057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00" y="534425"/>
            <a:ext cx="6129699" cy="3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25" y="1198538"/>
            <a:ext cx="2399800" cy="202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68" name="Google Shape;468;p61"/>
          <p:cNvPicPr preferRelativeResize="0"/>
          <p:nvPr/>
        </p:nvPicPr>
        <p:blipFill rotWithShape="1">
          <a:blip r:embed="rId3">
            <a:alphaModFix/>
          </a:blip>
          <a:srcRect b="1105" l="0" r="0" t="1105"/>
          <a:stretch/>
        </p:blipFill>
        <p:spPr>
          <a:xfrm>
            <a:off x="2704600" y="534425"/>
            <a:ext cx="6129698" cy="3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 rotWithShape="1">
          <a:blip r:embed="rId4">
            <a:alphaModFix/>
          </a:blip>
          <a:srcRect b="5277" l="0" r="0" t="5277"/>
          <a:stretch/>
        </p:blipFill>
        <p:spPr>
          <a:xfrm>
            <a:off x="160525" y="1198538"/>
            <a:ext cx="2399799" cy="202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2285" l="32638" r="32638" t="9159"/>
          <a:stretch/>
        </p:blipFill>
        <p:spPr>
          <a:xfrm>
            <a:off x="289338" y="919809"/>
            <a:ext cx="2526224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89300" y="3560409"/>
            <a:ext cx="2526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</a:rPr>
              <a:t>https://poststatus.com/matt-mullenweg-state-word-2017/</a:t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89300" y="250400"/>
            <a:ext cx="2526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Matt Mullenweg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3774" r="7823" t="0"/>
          <a:stretch/>
        </p:blipFill>
        <p:spPr>
          <a:xfrm>
            <a:off x="6322300" y="919800"/>
            <a:ext cx="25262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322250" y="3457567"/>
            <a:ext cx="2526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</a:rPr>
              <a:t>https://mikelittle.org/wp-content/uploads/2011/07/mike-2012-1000-300x300.jpg</a:t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322250" y="250400"/>
            <a:ext cx="2526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Mike Little</a:t>
            </a:r>
            <a:endParaRPr sz="24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4063" y="420613"/>
            <a:ext cx="3855875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5" name="Google Shape;475;p62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2700400" y="126300"/>
            <a:ext cx="6138050" cy="41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4">
            <a:alphaModFix/>
          </a:blip>
          <a:srcRect b="5277" l="0" r="0" t="5277"/>
          <a:stretch/>
        </p:blipFill>
        <p:spPr>
          <a:xfrm>
            <a:off x="160525" y="1198538"/>
            <a:ext cx="2399799" cy="202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83" name="Google Shape;483;p6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84" name="Google Shape;484;p63"/>
          <p:cNvPicPr preferRelativeResize="0"/>
          <p:nvPr/>
        </p:nvPicPr>
        <p:blipFill rotWithShape="1">
          <a:blip r:embed="rId3">
            <a:alphaModFix/>
          </a:blip>
          <a:srcRect b="4341" l="1542" r="3814" t="11511"/>
          <a:stretch/>
        </p:blipFill>
        <p:spPr>
          <a:xfrm>
            <a:off x="1572000" y="337950"/>
            <a:ext cx="5859926" cy="181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5" name="Google Shape;48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625" y="2387425"/>
            <a:ext cx="3554982" cy="190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9499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8" name="Google Shape;498;p6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99" name="Google Shape;4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50" y="125575"/>
            <a:ext cx="7974701" cy="4014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0" name="Google Shape;500;p65"/>
          <p:cNvSpPr txBox="1"/>
          <p:nvPr/>
        </p:nvSpPr>
        <p:spPr>
          <a:xfrm rot="-626013">
            <a:off x="4502960" y="2381532"/>
            <a:ext cx="2950383" cy="546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ermanent Marker"/>
                <a:ea typeface="Permanent Marker"/>
                <a:cs typeface="Permanent Marker"/>
                <a:sym typeface="Permanent Marker"/>
              </a:rPr>
              <a:t>What Happened?</a:t>
            </a:r>
            <a:endParaRPr sz="3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6" name="Google Shape;506;p6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07" name="Google Shape;507;p66"/>
          <p:cNvPicPr preferRelativeResize="0"/>
          <p:nvPr/>
        </p:nvPicPr>
        <p:blipFill rotWithShape="1">
          <a:blip r:embed="rId3">
            <a:alphaModFix/>
          </a:blip>
          <a:srcRect b="9263" l="0" r="0" t="9263"/>
          <a:stretch/>
        </p:blipFill>
        <p:spPr>
          <a:xfrm>
            <a:off x="152750" y="420313"/>
            <a:ext cx="2399800" cy="202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50" y="2652250"/>
            <a:ext cx="8703301" cy="15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6"/>
          <p:cNvSpPr txBox="1"/>
          <p:nvPr/>
        </p:nvSpPr>
        <p:spPr>
          <a:xfrm>
            <a:off x="3704300" y="898488"/>
            <a:ext cx="45060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ermanent Marker"/>
                <a:ea typeface="Permanent Marker"/>
                <a:cs typeface="Permanent Marker"/>
                <a:sym typeface="Permanent Marker"/>
              </a:rPr>
              <a:t>wp_enqueue_style()</a:t>
            </a:r>
            <a:endParaRPr sz="3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5" name="Google Shape;515;p6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76804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17" name="Google Shape;517;p67"/>
          <p:cNvCxnSpPr/>
          <p:nvPr/>
        </p:nvCxnSpPr>
        <p:spPr>
          <a:xfrm flipH="1">
            <a:off x="1758775" y="2132300"/>
            <a:ext cx="778200" cy="9183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67"/>
          <p:cNvSpPr txBox="1"/>
          <p:nvPr/>
        </p:nvSpPr>
        <p:spPr>
          <a:xfrm>
            <a:off x="2801575" y="1610900"/>
            <a:ext cx="44826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NOT BLUE!</a:t>
            </a:r>
            <a:endParaRPr sz="4800">
              <a:solidFill>
                <a:srgbClr val="CC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25" name="Google Shape;525;p68"/>
          <p:cNvPicPr preferRelativeResize="0"/>
          <p:nvPr/>
        </p:nvPicPr>
        <p:blipFill rotWithShape="1">
          <a:blip r:embed="rId3">
            <a:alphaModFix/>
          </a:blip>
          <a:srcRect b="5731" l="0" r="1127" t="0"/>
          <a:stretch/>
        </p:blipFill>
        <p:spPr>
          <a:xfrm>
            <a:off x="202188" y="347475"/>
            <a:ext cx="8739628" cy="3537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1" name="Google Shape;531;p6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32" name="Google Shape;532;p69"/>
          <p:cNvPicPr preferRelativeResize="0"/>
          <p:nvPr/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152400" y="152400"/>
            <a:ext cx="8839199" cy="397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8" name="Google Shape;538;p7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9" name="Google Shape;539;p70"/>
          <p:cNvSpPr txBox="1"/>
          <p:nvPr/>
        </p:nvSpPr>
        <p:spPr>
          <a:xfrm>
            <a:off x="0" y="0"/>
            <a:ext cx="9144000" cy="4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WordPress 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Customizer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5" name="Google Shape;545;p7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46" name="Google Shape;5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00" y="128000"/>
            <a:ext cx="7551402" cy="412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03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 rot="-688416">
            <a:off x="2955237" y="2376401"/>
            <a:ext cx="3233517" cy="1114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EST. 2003</a:t>
            </a:r>
            <a:endParaRPr sz="4800">
              <a:solidFill>
                <a:srgbClr val="0073AA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675" y="3970503"/>
            <a:ext cx="2216650" cy="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2" name="Google Shape;552;p72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53" name="Google Shape;5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125"/>
            <a:ext cx="8839197" cy="2401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9" name="Google Shape;559;p7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60" name="Google Shape;560;p7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52400" y="957075"/>
            <a:ext cx="4457700" cy="260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1" name="Google Shape;561;p7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762500" y="957075"/>
            <a:ext cx="4229100" cy="2617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2" name="Google Shape;562;p73"/>
          <p:cNvPicPr preferRelativeResize="0"/>
          <p:nvPr/>
        </p:nvPicPr>
        <p:blipFill rotWithShape="1">
          <a:blip r:embed="rId4">
            <a:alphaModFix/>
          </a:blip>
          <a:srcRect b="44330" l="0" r="0" t="0"/>
          <a:stretch/>
        </p:blipFill>
        <p:spPr>
          <a:xfrm>
            <a:off x="4762500" y="957075"/>
            <a:ext cx="4229100" cy="145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3" name="Google Shape;563;p73"/>
          <p:cNvPicPr preferRelativeResize="0"/>
          <p:nvPr/>
        </p:nvPicPr>
        <p:blipFill rotWithShape="1">
          <a:blip r:embed="rId3">
            <a:alphaModFix/>
          </a:blip>
          <a:srcRect b="0" l="0" r="0" t="83853"/>
          <a:stretch/>
        </p:blipFill>
        <p:spPr>
          <a:xfrm>
            <a:off x="152400" y="3145525"/>
            <a:ext cx="4457700" cy="42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4" name="Google Shape;564;p73"/>
          <p:cNvPicPr preferRelativeResize="0"/>
          <p:nvPr/>
        </p:nvPicPr>
        <p:blipFill rotWithShape="1">
          <a:blip r:embed="rId3">
            <a:alphaModFix/>
          </a:blip>
          <a:srcRect b="31094" l="0" r="0" t="41186"/>
          <a:stretch/>
        </p:blipFill>
        <p:spPr>
          <a:xfrm>
            <a:off x="152400" y="2032000"/>
            <a:ext cx="4457700" cy="7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5" name="Google Shape;565;p73"/>
          <p:cNvPicPr preferRelativeResize="0"/>
          <p:nvPr/>
        </p:nvPicPr>
        <p:blipFill rotWithShape="1">
          <a:blip r:embed="rId3">
            <a:alphaModFix/>
          </a:blip>
          <a:srcRect b="86219" l="0" r="0" t="0"/>
          <a:stretch/>
        </p:blipFill>
        <p:spPr>
          <a:xfrm>
            <a:off x="152400" y="957075"/>
            <a:ext cx="4457700" cy="35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1" name="Google Shape;571;p7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72" name="Google Shape;5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125"/>
            <a:ext cx="8839197" cy="2401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3" name="Google Shape;573;p74"/>
          <p:cNvSpPr/>
          <p:nvPr/>
        </p:nvSpPr>
        <p:spPr>
          <a:xfrm>
            <a:off x="5657600" y="2692625"/>
            <a:ext cx="2762700" cy="4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74"/>
          <p:cNvCxnSpPr/>
          <p:nvPr/>
        </p:nvCxnSpPr>
        <p:spPr>
          <a:xfrm flipH="1" rot="10800000">
            <a:off x="5089500" y="3206225"/>
            <a:ext cx="840600" cy="653700"/>
          </a:xfrm>
          <a:prstGeom prst="straightConnector1">
            <a:avLst/>
          </a:prstGeom>
          <a:noFill/>
          <a:ln cap="flat" cmpd="sng" w="76200">
            <a:solidFill>
              <a:srgbClr val="0073A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5"/>
          <p:cNvPicPr preferRelativeResize="0"/>
          <p:nvPr/>
        </p:nvPicPr>
        <p:blipFill rotWithShape="1">
          <a:blip r:embed="rId3">
            <a:alphaModFix amt="40000"/>
          </a:blip>
          <a:srcRect b="37570" l="0" r="0" t="0"/>
          <a:stretch/>
        </p:blipFill>
        <p:spPr>
          <a:xfrm>
            <a:off x="152400" y="957075"/>
            <a:ext cx="4457700" cy="260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1" name="Google Shape;581;p7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82" name="Google Shape;582;p75"/>
          <p:cNvPicPr preferRelativeResize="0"/>
          <p:nvPr/>
        </p:nvPicPr>
        <p:blipFill rotWithShape="1">
          <a:blip r:embed="rId3">
            <a:alphaModFix/>
          </a:blip>
          <a:srcRect b="88984" l="0" r="0" t="0"/>
          <a:stretch/>
        </p:blipFill>
        <p:spPr>
          <a:xfrm>
            <a:off x="152400" y="957075"/>
            <a:ext cx="4457700" cy="46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3" name="Google Shape;583;p75"/>
          <p:cNvPicPr preferRelativeResize="0"/>
          <p:nvPr/>
        </p:nvPicPr>
        <p:blipFill rotWithShape="1">
          <a:blip r:embed="rId4">
            <a:alphaModFix/>
          </a:blip>
          <a:srcRect b="30590" l="0" r="0" t="55356"/>
          <a:stretch/>
        </p:blipFill>
        <p:spPr>
          <a:xfrm>
            <a:off x="4762500" y="2405904"/>
            <a:ext cx="4229100" cy="36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75"/>
          <p:cNvPicPr preferRelativeResize="0"/>
          <p:nvPr/>
        </p:nvPicPr>
        <p:blipFill rotWithShape="1">
          <a:blip r:embed="rId4">
            <a:alphaModFix/>
          </a:blip>
          <a:srcRect b="85946" l="0" r="0" t="0"/>
          <a:stretch/>
        </p:blipFill>
        <p:spPr>
          <a:xfrm>
            <a:off x="4762500" y="957075"/>
            <a:ext cx="4229100" cy="36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5" name="Google Shape;585;p75"/>
          <p:cNvPicPr preferRelativeResize="0"/>
          <p:nvPr/>
        </p:nvPicPr>
        <p:blipFill rotWithShape="1">
          <a:blip r:embed="rId3">
            <a:alphaModFix/>
          </a:blip>
          <a:srcRect b="1766" l="0" r="0" t="88317"/>
          <a:stretch/>
        </p:blipFill>
        <p:spPr>
          <a:xfrm>
            <a:off x="152400" y="3048000"/>
            <a:ext cx="4457700" cy="41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6" name="Google Shape;586;p75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762500" y="957075"/>
            <a:ext cx="4229100" cy="26171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2" name="Google Shape;592;p7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93" name="Google Shape;593;p76"/>
          <p:cNvPicPr preferRelativeResize="0"/>
          <p:nvPr/>
        </p:nvPicPr>
        <p:blipFill rotWithShape="1">
          <a:blip r:embed="rId3">
            <a:alphaModFix/>
          </a:blip>
          <a:srcRect b="0" l="0" r="3316" t="0"/>
          <a:stretch/>
        </p:blipFill>
        <p:spPr>
          <a:xfrm>
            <a:off x="330200" y="1536975"/>
            <a:ext cx="8483599" cy="13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6"/>
          <p:cNvSpPr txBox="1"/>
          <p:nvPr/>
        </p:nvSpPr>
        <p:spPr>
          <a:xfrm>
            <a:off x="2231100" y="3722600"/>
            <a:ext cx="4681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https://codex.wordpress.org/Theme_Customization_API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0" name="Google Shape;600;p7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1" name="Google Shape;601;p77"/>
          <p:cNvSpPr txBox="1"/>
          <p:nvPr/>
        </p:nvSpPr>
        <p:spPr>
          <a:xfrm>
            <a:off x="2197800" y="0"/>
            <a:ext cx="4748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ermanent Marker"/>
                <a:ea typeface="Permanent Marker"/>
                <a:cs typeface="Permanent Marker"/>
                <a:sym typeface="Permanent Marker"/>
              </a:rPr>
              <a:t>Adding Setting</a:t>
            </a:r>
            <a:endParaRPr sz="4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02" name="Google Shape;6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2775"/>
            <a:ext cx="8839200" cy="233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8" name="Google Shape;608;p7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2197800" y="0"/>
            <a:ext cx="4748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ermanent Marker"/>
                <a:ea typeface="Permanent Marker"/>
                <a:cs typeface="Permanent Marker"/>
                <a:sym typeface="Permanent Marker"/>
              </a:rPr>
              <a:t>Adding Section</a:t>
            </a:r>
            <a:endParaRPr sz="4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10" name="Google Shape;6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963"/>
            <a:ext cx="8839200" cy="29255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6" name="Google Shape;616;p7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7" name="Google Shape;617;p79"/>
          <p:cNvSpPr txBox="1"/>
          <p:nvPr/>
        </p:nvSpPr>
        <p:spPr>
          <a:xfrm>
            <a:off x="2030250" y="0"/>
            <a:ext cx="5083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ermanent Marker"/>
                <a:ea typeface="Permanent Marker"/>
                <a:cs typeface="Permanent Marker"/>
                <a:sym typeface="Permanent Marker"/>
              </a:rPr>
              <a:t>Adding Control</a:t>
            </a:r>
            <a:endParaRPr sz="4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618" name="Google Shape;6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0069"/>
            <a:ext cx="8839200" cy="34834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24" name="Google Shape;624;p8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25" name="Google Shape;6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675" y="767525"/>
            <a:ext cx="4316400" cy="30417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6" name="Google Shape;6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75" y="713225"/>
            <a:ext cx="3009900" cy="3150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32" name="Google Shape;632;p8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33" name="Google Shape;6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7125"/>
            <a:ext cx="8839197" cy="24013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4" name="Google Shape;634;p81"/>
          <p:cNvSpPr/>
          <p:nvPr/>
        </p:nvSpPr>
        <p:spPr>
          <a:xfrm>
            <a:off x="5657600" y="2692625"/>
            <a:ext cx="2762700" cy="4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" name="Google Shape;635;p81"/>
          <p:cNvCxnSpPr/>
          <p:nvPr/>
        </p:nvCxnSpPr>
        <p:spPr>
          <a:xfrm flipH="1" rot="10800000">
            <a:off x="5089500" y="3206225"/>
            <a:ext cx="840600" cy="653700"/>
          </a:xfrm>
          <a:prstGeom prst="straightConnector1">
            <a:avLst/>
          </a:prstGeom>
          <a:noFill/>
          <a:ln cap="flat" cmpd="sng" w="76200">
            <a:solidFill>
              <a:srgbClr val="0073A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338950"/>
            <a:ext cx="5257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900" y="1703100"/>
            <a:ext cx="4390750" cy="109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492" y="1064136"/>
            <a:ext cx="3295560" cy="6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8488" y="987287"/>
            <a:ext cx="2641275" cy="6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525" y="1810975"/>
            <a:ext cx="2166174" cy="7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7351" y="1703100"/>
            <a:ext cx="2346957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142" y="2735800"/>
            <a:ext cx="271616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8725" y="3371976"/>
            <a:ext cx="2166174" cy="1083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11">
            <a:alphaModFix/>
          </a:blip>
          <a:srcRect b="34322" l="0" r="0" t="36343"/>
          <a:stretch/>
        </p:blipFill>
        <p:spPr>
          <a:xfrm>
            <a:off x="3365050" y="2860293"/>
            <a:ext cx="2716150" cy="54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12">
            <a:alphaModFix/>
          </a:blip>
          <a:srcRect b="35239" l="0" r="0" t="36245"/>
          <a:stretch/>
        </p:blipFill>
        <p:spPr>
          <a:xfrm>
            <a:off x="4677903" y="3710821"/>
            <a:ext cx="2132572" cy="40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81850" y="2645725"/>
            <a:ext cx="2256575" cy="7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2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1" name="Google Shape;641;p82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42" name="Google Shape;6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9175"/>
            <a:ext cx="8839202" cy="137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3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48" name="Google Shape;648;p83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49" name="Google Shape;6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75" y="707125"/>
            <a:ext cx="8725651" cy="29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4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5" name="Google Shape;655;p84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56" name="Google Shape;65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2575"/>
            <a:ext cx="8839198" cy="3153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62" name="Google Shape;662;p85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63" name="Google Shape;663;p85"/>
          <p:cNvPicPr preferRelativeResize="0"/>
          <p:nvPr/>
        </p:nvPicPr>
        <p:blipFill rotWithShape="1">
          <a:blip r:embed="rId3">
            <a:alphaModFix/>
          </a:blip>
          <a:srcRect b="13128" l="0" r="0" t="50411"/>
          <a:stretch/>
        </p:blipFill>
        <p:spPr>
          <a:xfrm>
            <a:off x="155400" y="189750"/>
            <a:ext cx="1881900" cy="338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4" name="Google Shape;66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0725"/>
            <a:ext cx="8839201" cy="340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6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70" name="Google Shape;670;p86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71" name="Google Shape;6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4678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7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77" name="Google Shape;677;p87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78" name="Google Shape;678;p87"/>
          <p:cNvPicPr preferRelativeResize="0"/>
          <p:nvPr/>
        </p:nvPicPr>
        <p:blipFill rotWithShape="1">
          <a:blip r:embed="rId3">
            <a:alphaModFix/>
          </a:blip>
          <a:srcRect b="76901" l="1324" r="1295" t="1918"/>
          <a:stretch/>
        </p:blipFill>
        <p:spPr>
          <a:xfrm>
            <a:off x="1828800" y="155650"/>
            <a:ext cx="5486400" cy="8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7"/>
          <p:cNvPicPr preferRelativeResize="0"/>
          <p:nvPr/>
        </p:nvPicPr>
        <p:blipFill rotWithShape="1">
          <a:blip r:embed="rId3">
            <a:alphaModFix/>
          </a:blip>
          <a:srcRect b="40723" l="1324" r="1295" t="25388"/>
          <a:stretch/>
        </p:blipFill>
        <p:spPr>
          <a:xfrm>
            <a:off x="1828800" y="1147225"/>
            <a:ext cx="5486400" cy="14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7"/>
          <p:cNvPicPr preferRelativeResize="0"/>
          <p:nvPr/>
        </p:nvPicPr>
        <p:blipFill rotWithShape="1">
          <a:blip r:embed="rId3">
            <a:alphaModFix/>
          </a:blip>
          <a:srcRect b="1934" l="1324" r="1295" t="61567"/>
          <a:stretch/>
        </p:blipFill>
        <p:spPr>
          <a:xfrm>
            <a:off x="1828800" y="2675774"/>
            <a:ext cx="5486400" cy="15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87"/>
          <p:cNvSpPr/>
          <p:nvPr/>
        </p:nvSpPr>
        <p:spPr>
          <a:xfrm>
            <a:off x="1603125" y="101175"/>
            <a:ext cx="1984500" cy="3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7"/>
          <p:cNvSpPr/>
          <p:nvPr/>
        </p:nvSpPr>
        <p:spPr>
          <a:xfrm>
            <a:off x="1719850" y="1128400"/>
            <a:ext cx="1408500" cy="21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7"/>
          <p:cNvSpPr txBox="1"/>
          <p:nvPr/>
        </p:nvSpPr>
        <p:spPr>
          <a:xfrm>
            <a:off x="1307400" y="1039654"/>
            <a:ext cx="1897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Platinum</a:t>
            </a: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Sponsors</a:t>
            </a:r>
            <a:endParaRPr u="sng">
              <a:solidFill>
                <a:srgbClr val="0073AA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84" name="Google Shape;684;p87"/>
          <p:cNvSpPr txBox="1"/>
          <p:nvPr/>
        </p:nvSpPr>
        <p:spPr>
          <a:xfrm>
            <a:off x="1322000" y="101175"/>
            <a:ext cx="1806900" cy="34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Titanium</a:t>
            </a: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Sponsors</a:t>
            </a:r>
            <a:endParaRPr u="sng">
              <a:solidFill>
                <a:srgbClr val="0073AA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85" name="Google Shape;685;p87"/>
          <p:cNvSpPr/>
          <p:nvPr/>
        </p:nvSpPr>
        <p:spPr>
          <a:xfrm>
            <a:off x="759425" y="2558525"/>
            <a:ext cx="1984500" cy="31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7"/>
          <p:cNvSpPr txBox="1"/>
          <p:nvPr/>
        </p:nvSpPr>
        <p:spPr>
          <a:xfrm>
            <a:off x="1307400" y="2563654"/>
            <a:ext cx="1897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Gold</a:t>
            </a:r>
            <a:r>
              <a:rPr lang="en" u="sng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Sponsors</a:t>
            </a:r>
            <a:endParaRPr u="sng">
              <a:solidFill>
                <a:srgbClr val="0073AA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8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2" name="Google Shape;692;p88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3" name="Google Shape;693;p88"/>
          <p:cNvSpPr txBox="1"/>
          <p:nvPr/>
        </p:nvSpPr>
        <p:spPr>
          <a:xfrm>
            <a:off x="2966700" y="105650"/>
            <a:ext cx="3210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ermanent Marker"/>
                <a:ea typeface="Permanent Marker"/>
                <a:cs typeface="Permanent Marker"/>
                <a:sym typeface="Permanent Marker"/>
              </a:rPr>
              <a:t>Resources</a:t>
            </a:r>
            <a:endParaRPr sz="48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94" name="Google Shape;694;p88"/>
          <p:cNvSpPr txBox="1"/>
          <p:nvPr/>
        </p:nvSpPr>
        <p:spPr>
          <a:xfrm>
            <a:off x="105675" y="885950"/>
            <a:ext cx="8893500" cy="3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https://developer.wordpress.org/themes/basics/template-hierarchy/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https://developer.wordpress.org/themes/basics/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https://codex.wordpress.org/Theme_Development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https://codex.wordpress.org/Using_Themes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https://codex.wordpress.org/Child_Themes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http://underscores.me/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https://www.elegantthemes.com/gallery/divi/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https://my.studiopress.com/themes/genesis/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75" y="3970503"/>
            <a:ext cx="2216650" cy="1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8"/>
          <p:cNvSpPr txBox="1"/>
          <p:nvPr/>
        </p:nvSpPr>
        <p:spPr>
          <a:xfrm>
            <a:off x="6104125" y="1511800"/>
            <a:ext cx="22758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“It's good to be in a role when you can learn something new.”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-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Permanent Marker"/>
                <a:ea typeface="Permanent Marker"/>
                <a:cs typeface="Permanent Marker"/>
                <a:sym typeface="Permanent Marker"/>
              </a:rPr>
              <a:t>Matt Mullenweg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150975"/>
            <a:ext cx="9144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USES WORDPRESS?</a:t>
            </a:r>
            <a:endParaRPr sz="36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38" y="1101675"/>
            <a:ext cx="1775524" cy="9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3870150" y="2074350"/>
            <a:ext cx="14037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73AA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31%</a:t>
            </a:r>
            <a:endParaRPr sz="6000">
              <a:solidFill>
                <a:srgbClr val="0073AA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063" y="786875"/>
            <a:ext cx="1481876" cy="14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150" y="1101684"/>
            <a:ext cx="1775525" cy="142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00" y="2188800"/>
            <a:ext cx="1624026" cy="16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9450" y="2875805"/>
            <a:ext cx="2342851" cy="170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9919" y="3069145"/>
            <a:ext cx="1815256" cy="12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98500" y="4530275"/>
            <a:ext cx="4316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WordPress Theming: Going Beyond the Dashboard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6593650" y="4530275"/>
            <a:ext cx="2405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Brian Retterer | @bretterer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21984" l="0" r="0" t="22046"/>
          <a:stretch/>
        </p:blipFill>
        <p:spPr>
          <a:xfrm>
            <a:off x="0" y="2840599"/>
            <a:ext cx="9143998" cy="14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 rot="1031258">
            <a:off x="3837699" y="1909950"/>
            <a:ext cx="1146186" cy="596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Permanent Marker"/>
                <a:ea typeface="Permanent Marker"/>
                <a:cs typeface="Permanent Marker"/>
                <a:sym typeface="Permanent Marker"/>
              </a:rPr>
              <a:t>VS</a:t>
            </a:r>
            <a:endParaRPr sz="60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 rot="10800000">
            <a:off x="1652375" y="2416300"/>
            <a:ext cx="2052000" cy="0"/>
          </a:xfrm>
          <a:prstGeom prst="straightConnector1">
            <a:avLst/>
          </a:prstGeom>
          <a:noFill/>
          <a:ln cap="flat" cmpd="sng" w="19050">
            <a:solidFill>
              <a:srgbClr val="0073A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/>
          <p:nvPr/>
        </p:nvCxnSpPr>
        <p:spPr>
          <a:xfrm rot="10800000">
            <a:off x="5005175" y="2416300"/>
            <a:ext cx="2052000" cy="0"/>
          </a:xfrm>
          <a:prstGeom prst="straightConnector1">
            <a:avLst/>
          </a:prstGeom>
          <a:noFill/>
          <a:ln cap="flat" cmpd="sng" w="19050">
            <a:solidFill>
              <a:srgbClr val="0073A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8425"/>
            <a:ext cx="9144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